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67D02-BFD0-4A49-9CED-0FA5F30738E9}" type="datetimeFigureOut">
              <a:rPr kumimoji="1" lang="ja-JP" altLang="en-US" smtClean="0"/>
              <a:pPr/>
              <a:t>2010/3/28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3F8AD-6C47-46BB-B075-EC149A8958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fillhandle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3F8AD-6C47-46BB-B075-EC149A8958E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C078-2475-431A-B132-ECDD30AD9C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S:\Videos\Excel&#12501;&#12451;&#12523;&#12495;&#12531;&#12489;&#12523;.av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Excel 2002,2003</a:t>
            </a:r>
            <a:r>
              <a:rPr kumimoji="1" lang="ja-JP" altLang="en-US" dirty="0" smtClean="0"/>
              <a:t>基礎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フィルハンドル</a:t>
            </a:r>
            <a:endParaRPr kumimoji="1" lang="en-US" altLang="ja-JP" dirty="0" smtClean="0"/>
          </a:p>
          <a:p>
            <a:r>
              <a:rPr lang="ja-JP" altLang="en-US" dirty="0"/>
              <a:t>ユーザー設定リスト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コンテンツ プレースホルダ 14" descr="DC1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9275" y="2115344"/>
            <a:ext cx="5505450" cy="3495675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ユーザー設定リストの追加手順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12" name="線吹き出し 1 (枠付き) 11"/>
          <p:cNvSpPr/>
          <p:nvPr/>
        </p:nvSpPr>
        <p:spPr>
          <a:xfrm>
            <a:off x="285720" y="5000636"/>
            <a:ext cx="2232000" cy="369332"/>
          </a:xfrm>
          <a:prstGeom prst="borderCallout1">
            <a:avLst>
              <a:gd name="adj1" fmla="val -87"/>
              <a:gd name="adj2" fmla="val 49037"/>
              <a:gd name="adj3" fmla="val -169487"/>
              <a:gd name="adj4" fmla="val 78567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リストに追加される</a:t>
            </a:r>
            <a:endParaRPr kumimoji="1" lang="ja-JP" altLang="en-US" dirty="0"/>
          </a:p>
        </p:txBody>
      </p:sp>
      <p:sp>
        <p:nvSpPr>
          <p:cNvPr id="13" name="線吹き出し 1 (枠付き) 12"/>
          <p:cNvSpPr/>
          <p:nvPr/>
        </p:nvSpPr>
        <p:spPr>
          <a:xfrm>
            <a:off x="6198214" y="3947900"/>
            <a:ext cx="2160000" cy="646331"/>
          </a:xfrm>
          <a:prstGeom prst="borderCallout1">
            <a:avLst>
              <a:gd name="adj1" fmla="val -87"/>
              <a:gd name="adj2" fmla="val 49037"/>
              <a:gd name="adj3" fmla="val -130722"/>
              <a:gd name="adj4" fmla="val 37088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/>
              <a:t>データ</a:t>
            </a:r>
            <a:r>
              <a:rPr lang="ja-JP" altLang="en-US" dirty="0" smtClean="0"/>
              <a:t>を入力したら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[</a:t>
            </a:r>
            <a:r>
              <a:rPr kumimoji="1" lang="ja-JP" altLang="en-US" dirty="0" smtClean="0"/>
              <a:t>追加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ボタンを押す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rot="10800000" flipV="1">
            <a:off x="3857620" y="3143248"/>
            <a:ext cx="2571768" cy="121444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追加したリストをフィルハンドル</a:t>
            </a:r>
            <a:endParaRPr kumimoji="1" lang="ja-JP" altLang="en-US" dirty="0"/>
          </a:p>
        </p:txBody>
      </p:sp>
      <p:pic>
        <p:nvPicPr>
          <p:cNvPr id="7" name="コンテンツ プレースホルダ 6" descr="DC1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1261"/>
            <a:ext cx="8229600" cy="4483840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ユーザー設定リストの追加</a:t>
            </a:r>
            <a:endParaRPr kumimoji="1" lang="ja-JP" altLang="en-US" dirty="0"/>
          </a:p>
        </p:txBody>
      </p:sp>
      <p:pic>
        <p:nvPicPr>
          <p:cNvPr id="7" name="コンテンツ プレースホルダ 6" descr="DC1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1261"/>
            <a:ext cx="8229600" cy="4483840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8" name="線吹き出し 1 (枠付き) 7"/>
          <p:cNvSpPr/>
          <p:nvPr/>
        </p:nvSpPr>
        <p:spPr>
          <a:xfrm>
            <a:off x="2285984" y="1800384"/>
            <a:ext cx="2160000" cy="369332"/>
          </a:xfrm>
          <a:prstGeom prst="borderCallout1">
            <a:avLst>
              <a:gd name="adj1" fmla="val 51226"/>
              <a:gd name="adj2" fmla="val -566"/>
              <a:gd name="adj3" fmla="val 142599"/>
              <a:gd name="adj4" fmla="val -37316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 smtClean="0"/>
              <a:t>作成したリスト</a:t>
            </a:r>
            <a:endParaRPr kumimoji="1" lang="ja-JP" altLang="en-US" dirty="0"/>
          </a:p>
        </p:txBody>
      </p:sp>
      <p:sp>
        <p:nvSpPr>
          <p:cNvPr id="9" name="線吹き出し 1 (枠付き) 8"/>
          <p:cNvSpPr/>
          <p:nvPr/>
        </p:nvSpPr>
        <p:spPr>
          <a:xfrm>
            <a:off x="339736" y="4786322"/>
            <a:ext cx="2232000" cy="369332"/>
          </a:xfrm>
          <a:prstGeom prst="borderCallout1">
            <a:avLst>
              <a:gd name="adj1" fmla="val -87"/>
              <a:gd name="adj2" fmla="val 49037"/>
              <a:gd name="adj3" fmla="val -169487"/>
              <a:gd name="adj4" fmla="val 78567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リストに追加される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5000628" y="4429132"/>
            <a:ext cx="357190" cy="3571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215074" y="4214818"/>
            <a:ext cx="357190" cy="3571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3428992" y="3929066"/>
            <a:ext cx="357190" cy="3571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ユーザー設定リストの削除</a:t>
            </a:r>
            <a:endParaRPr kumimoji="1" lang="ja-JP" altLang="en-US" dirty="0"/>
          </a:p>
        </p:txBody>
      </p:sp>
      <p:pic>
        <p:nvPicPr>
          <p:cNvPr id="7" name="コンテンツ プレースホルダ 6" descr="DC1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9275" y="2115344"/>
            <a:ext cx="5505450" cy="3495675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8" name="線吹き出し 1 (枠付き) 7"/>
          <p:cNvSpPr/>
          <p:nvPr/>
        </p:nvSpPr>
        <p:spPr>
          <a:xfrm>
            <a:off x="5500694" y="4000504"/>
            <a:ext cx="2304000" cy="370800"/>
          </a:xfrm>
          <a:prstGeom prst="borderCallout1">
            <a:avLst>
              <a:gd name="adj1" fmla="val -87"/>
              <a:gd name="adj2" fmla="val 49037"/>
              <a:gd name="adj3" fmla="val -153075"/>
              <a:gd name="adj4" fmla="val 49248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[</a:t>
            </a:r>
            <a:r>
              <a:rPr kumimoji="1" lang="ja-JP" altLang="en-US" dirty="0" smtClean="0"/>
              <a:t>削除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ボタンをクリック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286512" y="3214686"/>
            <a:ext cx="928694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1643050"/>
            <a:ext cx="82296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既定</a:t>
            </a:r>
            <a:r>
              <a:rPr lang="ja-JP" altLang="en-US" dirty="0" smtClean="0"/>
              <a:t>のリストは削除できない。追加したユーザー設定リストのみ削除可能</a:t>
            </a:r>
            <a:endParaRPr kumimoji="1" lang="ja-JP" altLang="en-US" dirty="0"/>
          </a:p>
        </p:txBody>
      </p:sp>
      <p:pic>
        <p:nvPicPr>
          <p:cNvPr id="11" name="図 10" descr="DC15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5000636"/>
            <a:ext cx="2876550" cy="1066800"/>
          </a:xfrm>
          <a:prstGeom prst="rect">
            <a:avLst/>
          </a:prstGeom>
        </p:spPr>
      </p:pic>
      <p:cxnSp>
        <p:nvCxnSpPr>
          <p:cNvPr id="13" name="図形 12"/>
          <p:cNvCxnSpPr>
            <a:stCxn id="9" idx="1"/>
            <a:endCxn id="11" idx="0"/>
          </p:cNvCxnSpPr>
          <p:nvPr/>
        </p:nvCxnSpPr>
        <p:spPr>
          <a:xfrm rot="10800000" flipV="1">
            <a:off x="4295764" y="3357562"/>
            <a:ext cx="1990749" cy="1643074"/>
          </a:xfrm>
          <a:prstGeom prst="curvedConnector2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ユーザ設定リストの利用</a:t>
            </a:r>
            <a:endParaRPr kumimoji="1" lang="ja-JP" altLang="en-US" dirty="0"/>
          </a:p>
        </p:txBody>
      </p:sp>
      <p:pic>
        <p:nvPicPr>
          <p:cNvPr id="7" name="コンテンツ プレースホルダ 6" descr="DC1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1261"/>
            <a:ext cx="8229600" cy="4483840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" y="5417122"/>
            <a:ext cx="82296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並び替え</a:t>
            </a:r>
            <a:r>
              <a:rPr lang="en-US" altLang="ja-JP" dirty="0" smtClean="0"/>
              <a:t>]</a:t>
            </a:r>
            <a:r>
              <a:rPr lang="ja-JP" altLang="en-US" dirty="0" smtClean="0"/>
              <a:t>機能で</a:t>
            </a:r>
            <a:r>
              <a:rPr lang="en-US" altLang="ja-JP" dirty="0" smtClean="0"/>
              <a:t>[</a:t>
            </a:r>
            <a:r>
              <a:rPr lang="ja-JP" altLang="en-US" dirty="0" smtClean="0"/>
              <a:t>ユーザー設定リスト</a:t>
            </a:r>
            <a:r>
              <a:rPr lang="en-US" altLang="ja-JP" dirty="0" smtClean="0"/>
              <a:t>]</a:t>
            </a:r>
            <a:r>
              <a:rPr lang="ja-JP" altLang="en-US" dirty="0" smtClean="0"/>
              <a:t>を利用することができる。</a:t>
            </a:r>
            <a:r>
              <a:rPr lang="en-US" altLang="ja-JP" dirty="0" smtClean="0"/>
              <a:t>[</a:t>
            </a:r>
            <a:r>
              <a:rPr lang="ja-JP" altLang="en-US" dirty="0" smtClean="0"/>
              <a:t>並び替え</a:t>
            </a:r>
            <a:r>
              <a:rPr lang="en-US" altLang="ja-JP" dirty="0" smtClean="0"/>
              <a:t>]</a:t>
            </a:r>
            <a:r>
              <a:rPr lang="ja-JP" altLang="en-US" dirty="0" smtClean="0"/>
              <a:t>は、昇順・降順が基本であり、数値データ以外は、文字コードをベースに並び替える。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フィルハンドル：連続データを入力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連続データをマウスだけで入力する機能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連続できるデータは、数値や日付、曜日など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連続データ</a:t>
            </a:r>
            <a:r>
              <a:rPr lang="ja-JP" altLang="en-US" dirty="0" smtClean="0"/>
              <a:t>の規則を基にデータを表示可能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連続できるデータとできないデータがある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連続</a:t>
            </a:r>
            <a:r>
              <a:rPr lang="ja-JP" altLang="en-US" dirty="0" smtClean="0"/>
              <a:t>データを作成することも可能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214950"/>
            <a:ext cx="82296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Fill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Handle</a:t>
            </a:r>
            <a:r>
              <a:rPr lang="ja-JP" altLang="en-US" dirty="0" smtClean="0"/>
              <a:t>の意味は不明。</a:t>
            </a:r>
            <a:r>
              <a:rPr lang="en-US" altLang="ja-JP" dirty="0" smtClean="0"/>
              <a:t>Microsoft</a:t>
            </a:r>
            <a:r>
              <a:rPr lang="ja-JP" altLang="en-US" dirty="0" smtClean="0"/>
              <a:t>の造語。</a:t>
            </a:r>
            <a:r>
              <a:rPr lang="en-US" altLang="ja-JP" dirty="0" smtClean="0"/>
              <a:t>drag Copy</a:t>
            </a:r>
            <a:r>
              <a:rPr lang="ja-JP" altLang="en-US" dirty="0" smtClean="0"/>
              <a:t>と同じ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8000" y="5917188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ドキュメントの「フィルハンドル練習</a:t>
            </a:r>
            <a:r>
              <a:rPr lang="en-US" altLang="ja-JP" dirty="0" smtClean="0"/>
              <a:t>.xls</a:t>
            </a:r>
            <a:r>
              <a:rPr lang="ja-JP" altLang="en-US" dirty="0" smtClean="0"/>
              <a:t>」を開いてください。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フィルハンドルの基本操作</a:t>
            </a:r>
            <a:endParaRPr kumimoji="1" lang="ja-JP" altLang="en-US" dirty="0"/>
          </a:p>
        </p:txBody>
      </p:sp>
      <p:pic>
        <p:nvPicPr>
          <p:cNvPr id="4" name="Excelフィルハンドル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38150" y="1285896"/>
            <a:ext cx="8267700" cy="5143500"/>
          </a:xfrm>
          <a:prstGeom prst="rect">
            <a:avLst/>
          </a:prstGeom>
        </p:spPr>
      </p:pic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右ドラッグ時の動き</a:t>
            </a:r>
            <a:endParaRPr kumimoji="1" lang="ja-JP" altLang="en-US" dirty="0"/>
          </a:p>
        </p:txBody>
      </p:sp>
      <p:pic>
        <p:nvPicPr>
          <p:cNvPr id="7" name="コンテンツ プレースホルダ 6" descr="DC1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1802" y="1928802"/>
            <a:ext cx="1181100" cy="638175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pic>
        <p:nvPicPr>
          <p:cNvPr id="8" name="図 7" descr="DC1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3643314"/>
            <a:ext cx="1704975" cy="2133600"/>
          </a:xfrm>
          <a:prstGeom prst="rect">
            <a:avLst/>
          </a:prstGeom>
        </p:spPr>
      </p:pic>
      <p:pic>
        <p:nvPicPr>
          <p:cNvPr id="9" name="図 8" descr="DC1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388" y="3643314"/>
            <a:ext cx="1714500" cy="2476500"/>
          </a:xfrm>
          <a:prstGeom prst="rect">
            <a:avLst/>
          </a:prstGeom>
        </p:spPr>
      </p:pic>
      <p:pic>
        <p:nvPicPr>
          <p:cNvPr id="10" name="図 9" descr="DC14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928802"/>
            <a:ext cx="1276350" cy="638175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>
            <a:off x="2143108" y="1928802"/>
            <a:ext cx="642942" cy="57150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5400000">
            <a:off x="3368014" y="2806980"/>
            <a:ext cx="642942" cy="57150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214414" y="2366666"/>
            <a:ext cx="216000" cy="21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1435514" y="2285992"/>
            <a:ext cx="142876" cy="1428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3991260" y="2249048"/>
            <a:ext cx="216000" cy="21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線吹き出し 1 (枠付き) 15"/>
          <p:cNvSpPr/>
          <p:nvPr/>
        </p:nvSpPr>
        <p:spPr>
          <a:xfrm>
            <a:off x="285720" y="3214686"/>
            <a:ext cx="2160000" cy="923330"/>
          </a:xfrm>
          <a:prstGeom prst="borderCallout1">
            <a:avLst>
              <a:gd name="adj1" fmla="val -87"/>
              <a:gd name="adj2" fmla="val 49037"/>
              <a:gd name="adj3" fmla="val -81611"/>
              <a:gd name="adj4" fmla="val 55903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カーソルを右下■に合わせるとカーソルの形が変わる</a:t>
            </a:r>
            <a:endParaRPr kumimoji="1" lang="ja-JP" altLang="en-US" dirty="0"/>
          </a:p>
        </p:txBody>
      </p:sp>
      <p:sp>
        <p:nvSpPr>
          <p:cNvPr id="17" name="線吹き出し 1 (枠付き) 16"/>
          <p:cNvSpPr/>
          <p:nvPr/>
        </p:nvSpPr>
        <p:spPr>
          <a:xfrm>
            <a:off x="5143504" y="2071678"/>
            <a:ext cx="2160000" cy="923330"/>
          </a:xfrm>
          <a:prstGeom prst="borderCallout1">
            <a:avLst>
              <a:gd name="adj1" fmla="val 49930"/>
              <a:gd name="adj2" fmla="val -566"/>
              <a:gd name="adj3" fmla="val 33475"/>
              <a:gd name="adj4" fmla="val -45013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/>
              <a:t>カーソル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+ </a:t>
            </a:r>
            <a:r>
              <a:rPr lang="ja-JP" altLang="en-US" dirty="0" smtClean="0"/>
              <a:t>に変わったら下向に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ドラッグする</a:t>
            </a:r>
            <a:endParaRPr kumimoji="1" lang="ja-JP" altLang="en-US" dirty="0"/>
          </a:p>
        </p:txBody>
      </p:sp>
      <p:pic>
        <p:nvPicPr>
          <p:cNvPr id="18" name="図 17" descr="MigiClick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43372" y="4071942"/>
            <a:ext cx="304800" cy="285752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rot="5400000">
            <a:off x="3357554" y="4786322"/>
            <a:ext cx="142876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線吹き出し 1 (枠付き) 20"/>
          <p:cNvSpPr/>
          <p:nvPr/>
        </p:nvSpPr>
        <p:spPr>
          <a:xfrm>
            <a:off x="785786" y="5076451"/>
            <a:ext cx="2160000" cy="1200329"/>
          </a:xfrm>
          <a:prstGeom prst="borderCallout1">
            <a:avLst>
              <a:gd name="adj1" fmla="val 51226"/>
              <a:gd name="adj2" fmla="val 101205"/>
              <a:gd name="adj3" fmla="val 28426"/>
              <a:gd name="adj4" fmla="val 149549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/>
              <a:t>目的</a:t>
            </a:r>
            <a:r>
              <a:rPr lang="ja-JP" altLang="en-US" dirty="0" smtClean="0"/>
              <a:t>のセルまで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ドラッグしたら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ボタンを離すとショートメニューが表示</a:t>
            </a:r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5214942" y="5214950"/>
            <a:ext cx="642942" cy="57150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 descr="DC1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857628"/>
            <a:ext cx="1247775" cy="210502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左ドラッグ時の動き</a:t>
            </a:r>
            <a:endParaRPr kumimoji="1" lang="ja-JP" altLang="en-US" dirty="0"/>
          </a:p>
        </p:txBody>
      </p:sp>
      <p:pic>
        <p:nvPicPr>
          <p:cNvPr id="7" name="コンテンツ プレースホルダ 6" descr="DC14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71802" y="1928802"/>
            <a:ext cx="1181100" cy="638175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pic>
        <p:nvPicPr>
          <p:cNvPr id="10" name="図 9" descr="DC14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1928802"/>
            <a:ext cx="1276350" cy="638175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>
            <a:off x="2143108" y="1928802"/>
            <a:ext cx="642942" cy="57150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5400000">
            <a:off x="3368014" y="2806980"/>
            <a:ext cx="642942" cy="57150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214414" y="2366666"/>
            <a:ext cx="216000" cy="21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1435514" y="2285992"/>
            <a:ext cx="142876" cy="1428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3991260" y="2249048"/>
            <a:ext cx="216000" cy="21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線吹き出し 1 (枠付き) 15"/>
          <p:cNvSpPr/>
          <p:nvPr/>
        </p:nvSpPr>
        <p:spPr>
          <a:xfrm>
            <a:off x="285720" y="3214686"/>
            <a:ext cx="2160000" cy="923330"/>
          </a:xfrm>
          <a:prstGeom prst="borderCallout1">
            <a:avLst>
              <a:gd name="adj1" fmla="val -87"/>
              <a:gd name="adj2" fmla="val 49037"/>
              <a:gd name="adj3" fmla="val -81611"/>
              <a:gd name="adj4" fmla="val 55903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カーソルを右下■に合わせるとカーソルの形が変わる</a:t>
            </a:r>
            <a:endParaRPr kumimoji="1" lang="ja-JP" altLang="en-US" dirty="0"/>
          </a:p>
        </p:txBody>
      </p:sp>
      <p:sp>
        <p:nvSpPr>
          <p:cNvPr id="17" name="線吹き出し 1 (枠付き) 16"/>
          <p:cNvSpPr/>
          <p:nvPr/>
        </p:nvSpPr>
        <p:spPr>
          <a:xfrm>
            <a:off x="5143504" y="2071678"/>
            <a:ext cx="2160000" cy="923330"/>
          </a:xfrm>
          <a:prstGeom prst="borderCallout1">
            <a:avLst>
              <a:gd name="adj1" fmla="val 49930"/>
              <a:gd name="adj2" fmla="val -566"/>
              <a:gd name="adj3" fmla="val 33475"/>
              <a:gd name="adj4" fmla="val -45013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/>
              <a:t>カーソル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+ </a:t>
            </a:r>
            <a:r>
              <a:rPr lang="ja-JP" altLang="en-US" dirty="0" smtClean="0"/>
              <a:t>に変わったら下向に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ドラッグする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3225934" y="4917942"/>
            <a:ext cx="169200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線吹き出し 1 (枠付き) 20"/>
          <p:cNvSpPr/>
          <p:nvPr/>
        </p:nvSpPr>
        <p:spPr>
          <a:xfrm>
            <a:off x="214282" y="5214950"/>
            <a:ext cx="2592000" cy="923330"/>
          </a:xfrm>
          <a:prstGeom prst="borderCallout1">
            <a:avLst>
              <a:gd name="adj1" fmla="val 51226"/>
              <a:gd name="adj2" fmla="val 101205"/>
              <a:gd name="adj3" fmla="val 49433"/>
              <a:gd name="adj4" fmla="val 148124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/>
              <a:t>目的</a:t>
            </a:r>
            <a:r>
              <a:rPr lang="ja-JP" altLang="en-US" dirty="0" smtClean="0"/>
              <a:t>のセルまでドラッグしたらボタンを離すとオートフィルオプションが表示</a:t>
            </a:r>
            <a:endParaRPr kumimoji="1" lang="ja-JP" altLang="en-US" dirty="0"/>
          </a:p>
        </p:txBody>
      </p:sp>
      <p:pic>
        <p:nvPicPr>
          <p:cNvPr id="24" name="図 23" descr="DC14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86446" y="4714884"/>
            <a:ext cx="1714500" cy="1343025"/>
          </a:xfrm>
          <a:prstGeom prst="rect">
            <a:avLst/>
          </a:prstGeom>
        </p:spPr>
      </p:pic>
      <p:pic>
        <p:nvPicPr>
          <p:cNvPr id="25" name="図 24" descr="Hidariclick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43372" y="5429264"/>
            <a:ext cx="304800" cy="304800"/>
          </a:xfrm>
          <a:prstGeom prst="rect">
            <a:avLst/>
          </a:prstGeom>
        </p:spPr>
      </p:pic>
      <p:cxnSp>
        <p:nvCxnSpPr>
          <p:cNvPr id="26" name="直線矢印コネクタ 25"/>
          <p:cNvCxnSpPr>
            <a:endCxn id="24" idx="1"/>
          </p:cNvCxnSpPr>
          <p:nvPr/>
        </p:nvCxnSpPr>
        <p:spPr>
          <a:xfrm flipV="1">
            <a:off x="4310446" y="5386397"/>
            <a:ext cx="1476000" cy="47149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連続データになる主なもの</a:t>
            </a:r>
            <a:endParaRPr kumimoji="1" lang="ja-JP" altLang="en-US" dirty="0"/>
          </a:p>
        </p:txBody>
      </p:sp>
      <p:pic>
        <p:nvPicPr>
          <p:cNvPr id="7" name="コンテンツ プレースホルダ 6" descr="DC1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1261"/>
            <a:ext cx="8229600" cy="4483840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8" name="線吹き出し 1 (枠付き) 7"/>
          <p:cNvSpPr/>
          <p:nvPr/>
        </p:nvSpPr>
        <p:spPr>
          <a:xfrm>
            <a:off x="1714480" y="4228935"/>
            <a:ext cx="2160000" cy="1200329"/>
          </a:xfrm>
          <a:prstGeom prst="borderCallout1">
            <a:avLst>
              <a:gd name="adj1" fmla="val -87"/>
              <a:gd name="adj2" fmla="val 49037"/>
              <a:gd name="adj3" fmla="val -107221"/>
              <a:gd name="adj4" fmla="val -10804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「月」「火」・・・「日」は可能だが、「月曜」「火曜」・・・「日曜」はできない。なぜか？</a:t>
            </a:r>
            <a:endParaRPr kumimoji="1" lang="ja-JP" altLang="en-US" dirty="0"/>
          </a:p>
        </p:txBody>
      </p:sp>
      <p:sp>
        <p:nvSpPr>
          <p:cNvPr id="9" name="右中かっこ 8"/>
          <p:cNvSpPr/>
          <p:nvPr/>
        </p:nvSpPr>
        <p:spPr>
          <a:xfrm>
            <a:off x="1214414" y="2143116"/>
            <a:ext cx="285752" cy="157163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連続データに</a:t>
            </a:r>
            <a:r>
              <a:rPr lang="ja-JP" altLang="en-US" dirty="0" smtClean="0"/>
              <a:t>ならない例</a:t>
            </a:r>
            <a:endParaRPr kumimoji="1" lang="ja-JP" altLang="en-US" dirty="0"/>
          </a:p>
        </p:txBody>
      </p:sp>
      <p:pic>
        <p:nvPicPr>
          <p:cNvPr id="7" name="コンテンツ プレースホルダ 6" descr="DC1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1261"/>
            <a:ext cx="8229600" cy="4483840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3800" dirty="0" smtClean="0"/>
              <a:t>ユーザー設定リスト：連続データの追加</a:t>
            </a:r>
            <a:endParaRPr kumimoji="1" lang="ja-JP" altLang="en-US" sz="3800" dirty="0"/>
          </a:p>
        </p:txBody>
      </p:sp>
      <p:pic>
        <p:nvPicPr>
          <p:cNvPr id="7" name="コンテンツ プレースホルダ 6" descr="DC15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9275" y="2115344"/>
            <a:ext cx="5505450" cy="3495675"/>
          </a:xfrm>
        </p:spPr>
      </p:pic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" y="1643050"/>
            <a:ext cx="82296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ツール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</a:t>
            </a:r>
            <a:r>
              <a:rPr lang="en-US" altLang="ja-JP" dirty="0" smtClean="0"/>
              <a:t>[</a:t>
            </a:r>
            <a:r>
              <a:rPr lang="ja-JP" altLang="en-US" dirty="0" smtClean="0"/>
              <a:t>オプション</a:t>
            </a:r>
            <a:r>
              <a:rPr lang="en-US" altLang="ja-JP" dirty="0" smtClean="0"/>
              <a:t>]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[</a:t>
            </a:r>
            <a:r>
              <a:rPr lang="ja-JP" altLang="en-US" dirty="0" smtClean="0"/>
              <a:t>ユーザー設定リスト</a:t>
            </a:r>
            <a:r>
              <a:rPr lang="en-US" altLang="ja-JP" dirty="0" smtClean="0"/>
              <a:t>]</a:t>
            </a:r>
            <a:r>
              <a:rPr lang="ja-JP" altLang="en-US" dirty="0" smtClean="0"/>
              <a:t>タブで追加が可能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981760" y="3000372"/>
            <a:ext cx="2088000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線吹き出し 1 (枠付き) 9"/>
          <p:cNvSpPr/>
          <p:nvPr/>
        </p:nvSpPr>
        <p:spPr>
          <a:xfrm>
            <a:off x="285720" y="5099662"/>
            <a:ext cx="2160000" cy="1200329"/>
          </a:xfrm>
          <a:prstGeom prst="borderCallout1">
            <a:avLst>
              <a:gd name="adj1" fmla="val -87"/>
              <a:gd name="adj2" fmla="val 49037"/>
              <a:gd name="adj3" fmla="val -58603"/>
              <a:gd name="adj4" fmla="val 112775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数値や日付・時刻データ以外は、このリストあるデータが連続入力可能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ユーザー設定リストの追加手順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2010/3/28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078-2475-431A-B132-ECDD30AD9C7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pic>
        <p:nvPicPr>
          <p:cNvPr id="10" name="コンテンツ プレースホルダ 9" descr="DC1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9275" y="2115344"/>
            <a:ext cx="5505450" cy="3495675"/>
          </a:xfrm>
        </p:spPr>
      </p:pic>
      <p:sp>
        <p:nvSpPr>
          <p:cNvPr id="12" name="線吹き出し 1 (枠付き) 11"/>
          <p:cNvSpPr/>
          <p:nvPr/>
        </p:nvSpPr>
        <p:spPr>
          <a:xfrm>
            <a:off x="142844" y="3872086"/>
            <a:ext cx="2232000" cy="369332"/>
          </a:xfrm>
          <a:prstGeom prst="borderCallout1">
            <a:avLst>
              <a:gd name="adj1" fmla="val -87"/>
              <a:gd name="adj2" fmla="val 49037"/>
              <a:gd name="adj3" fmla="val -201998"/>
              <a:gd name="adj4" fmla="val 8436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/>
              <a:t>「新しいリスト」を選択</a:t>
            </a:r>
            <a:endParaRPr kumimoji="1" lang="ja-JP" altLang="en-US" dirty="0"/>
          </a:p>
        </p:txBody>
      </p:sp>
      <p:sp>
        <p:nvSpPr>
          <p:cNvPr id="13" name="線吹き出し 1 (枠付き) 12"/>
          <p:cNvSpPr/>
          <p:nvPr/>
        </p:nvSpPr>
        <p:spPr>
          <a:xfrm>
            <a:off x="6198214" y="3947900"/>
            <a:ext cx="2160000" cy="646331"/>
          </a:xfrm>
          <a:prstGeom prst="borderCallout1">
            <a:avLst>
              <a:gd name="adj1" fmla="val -87"/>
              <a:gd name="adj2" fmla="val 49037"/>
              <a:gd name="adj3" fmla="val -120719"/>
              <a:gd name="adj4" fmla="val -62545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/>
              <a:t>データ</a:t>
            </a:r>
            <a:r>
              <a:rPr lang="ja-JP" altLang="en-US" dirty="0" smtClean="0"/>
              <a:t>を</a:t>
            </a:r>
            <a:r>
              <a:rPr lang="ja-JP" altLang="en-US" dirty="0"/>
              <a:t>追加</a:t>
            </a:r>
            <a:r>
              <a:rPr lang="ja-JP" altLang="en-US" dirty="0" smtClean="0"/>
              <a:t>したら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Enter</a:t>
            </a:r>
            <a:r>
              <a:rPr kumimoji="1" lang="ja-JP" altLang="en-US" dirty="0" smtClean="0"/>
              <a:t>キーを押す</a:t>
            </a:r>
            <a:endParaRPr kumimoji="1" lang="ja-JP" altLang="en-US" dirty="0"/>
          </a:p>
        </p:txBody>
      </p:sp>
      <p:sp>
        <p:nvSpPr>
          <p:cNvPr id="14" name="右中かっこ 13"/>
          <p:cNvSpPr/>
          <p:nvPr/>
        </p:nvSpPr>
        <p:spPr>
          <a:xfrm>
            <a:off x="4500562" y="3000372"/>
            <a:ext cx="285752" cy="1000132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425</Words>
  <Application>Microsoft Office PowerPoint</Application>
  <PresentationFormat>画面に合わせる (4:3)</PresentationFormat>
  <Paragraphs>91</Paragraphs>
  <Slides>14</Slides>
  <Notes>1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Excel 2002,2003基礎4</vt:lpstr>
      <vt:lpstr>フィルハンドル：連続データを入力</vt:lpstr>
      <vt:lpstr>フィルハンドルの基本操作</vt:lpstr>
      <vt:lpstr>右ドラッグ時の動き</vt:lpstr>
      <vt:lpstr>左ドラッグ時の動き</vt:lpstr>
      <vt:lpstr>連続データになる主なもの</vt:lpstr>
      <vt:lpstr>連続データにならない例</vt:lpstr>
      <vt:lpstr>ユーザー設定リスト：連続データの追加</vt:lpstr>
      <vt:lpstr>ユーザー設定リストの追加手順1</vt:lpstr>
      <vt:lpstr>ユーザー設定リストの追加手順2</vt:lpstr>
      <vt:lpstr>追加したリストをフィルハンドル</vt:lpstr>
      <vt:lpstr>ユーザー設定リストの追加</vt:lpstr>
      <vt:lpstr>ユーザー設定リストの削除</vt:lpstr>
      <vt:lpstr>ユーザ設定リストの利用</vt:lpstr>
    </vt:vector>
  </TitlesOfParts>
  <Company>SystemKOMACO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2002,2003基礎4</dc:title>
  <dc:creator>SystemKomaco(TKomazawa)</dc:creator>
  <cp:keywords>Excel2002;Excel2003</cp:keywords>
  <cp:lastModifiedBy>SystemKomaco(TKomazawa)</cp:lastModifiedBy>
  <cp:revision>8</cp:revision>
  <dcterms:created xsi:type="dcterms:W3CDTF">2010-03-28T09:04:04Z</dcterms:created>
  <dcterms:modified xsi:type="dcterms:W3CDTF">2010-03-28T12:46:10Z</dcterms:modified>
</cp:coreProperties>
</file>